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8" r:id="rId3"/>
    <p:sldId id="280" r:id="rId4"/>
    <p:sldId id="279" r:id="rId5"/>
    <p:sldId id="257" r:id="rId6"/>
    <p:sldId id="285" r:id="rId7"/>
    <p:sldId id="299" r:id="rId8"/>
    <p:sldId id="283" r:id="rId9"/>
    <p:sldId id="281" r:id="rId10"/>
    <p:sldId id="287" r:id="rId11"/>
    <p:sldId id="292" r:id="rId12"/>
    <p:sldId id="289" r:id="rId13"/>
    <p:sldId id="296" r:id="rId14"/>
    <p:sldId id="290" r:id="rId15"/>
    <p:sldId id="291" r:id="rId16"/>
    <p:sldId id="300" r:id="rId17"/>
    <p:sldId id="295" r:id="rId18"/>
    <p:sldId id="297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777777"/>
    <a:srgbClr val="FFCC00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63" autoAdjust="0"/>
    <p:restoredTop sz="93722" autoAdjust="0"/>
  </p:normalViewPr>
  <p:slideViewPr>
    <p:cSldViewPr>
      <p:cViewPr varScale="1">
        <p:scale>
          <a:sx n="97" d="100"/>
          <a:sy n="97" d="100"/>
        </p:scale>
        <p:origin x="216" y="4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104" d="100"/>
          <a:sy n="104" d="100"/>
        </p:scale>
        <p:origin x="395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20C9A-ABDB-486F-893C-C75EBD59473D}" type="datetimeFigureOut">
              <a:rPr lang="en-US" smtClean="0"/>
              <a:t>4/15/25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62E51-E05F-4EA9-A12C-586448857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struction_se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62E51-E05F-4EA9-A12C-5864488574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41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Developed at Bell Labs, their goal was to create a much simpler OS than </a:t>
            </a:r>
            <a:r>
              <a:rPr lang="en-US" sz="1800" dirty="0" err="1"/>
              <a:t>Mutics</a:t>
            </a:r>
            <a:r>
              <a:rPr lang="en-US" sz="1800" dirty="0"/>
              <a:t>, a large multi-tasking OS that was quite popular at the time.</a:t>
            </a:r>
          </a:p>
          <a:p>
            <a:r>
              <a:rPr lang="en-US" sz="1800" dirty="0"/>
              <a:t>It slowly took hold at Bell Labs adding features and porting it to PDP7, PDP11</a:t>
            </a:r>
          </a:p>
          <a:p>
            <a:r>
              <a:rPr lang="en-US" sz="1800" dirty="0"/>
              <a:t>IN 1973 UNIX was entirely re-written in C</a:t>
            </a:r>
          </a:p>
          <a:p>
            <a:endParaRPr lang="en-US" sz="1800" dirty="0"/>
          </a:p>
          <a:p>
            <a:r>
              <a:rPr lang="en-US" sz="1800" dirty="0"/>
              <a:t>Happily the Bell System had settled an </a:t>
            </a:r>
            <a:r>
              <a:rPr lang="en-US" sz="1800" dirty="0" err="1"/>
              <a:t>antitruist</a:t>
            </a:r>
            <a:r>
              <a:rPr lang="en-US" sz="1800" dirty="0"/>
              <a:t> case and was forbidden from entering any business other than common carrier communications. As such they willingly distributed it to anyone who wanted it</a:t>
            </a:r>
          </a:p>
          <a:p>
            <a:r>
              <a:rPr lang="en-US" sz="1800" dirty="0"/>
              <a:t>https://</a:t>
            </a:r>
            <a:r>
              <a:rPr lang="en-US" sz="1800" dirty="0" err="1"/>
              <a:t>en.wikipedia.org</a:t>
            </a:r>
            <a:r>
              <a:rPr lang="en-US" sz="1800" dirty="0"/>
              <a:t>/wiki/</a:t>
            </a:r>
            <a:r>
              <a:rPr lang="en-US" sz="1800" dirty="0" err="1"/>
              <a:t>History_of_Unix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62E51-E05F-4EA9-A12C-5864488574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02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62E51-E05F-4EA9-A12C-5864488574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8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22 + 27 + 30 = 79 winners from1966 to 2024</a:t>
            </a:r>
          </a:p>
          <a:p>
            <a:r>
              <a:rPr lang="en-US" sz="1800" dirty="0"/>
              <a:t>By my count </a:t>
            </a:r>
          </a:p>
          <a:p>
            <a:endParaRPr lang="en-US" sz="1800" dirty="0"/>
          </a:p>
          <a:p>
            <a:r>
              <a:rPr lang="en-US" sz="1800" dirty="0"/>
              <a:t>We see some recurring themes</a:t>
            </a:r>
          </a:p>
          <a:p>
            <a:r>
              <a:rPr lang="en-US" sz="1800" dirty="0"/>
              <a:t>- programming languages (12 awardees)</a:t>
            </a:r>
          </a:p>
          <a:p>
            <a:r>
              <a:rPr lang="en-US" sz="1800" dirty="0"/>
              <a:t>	Perlis, McCarthy, Dijkstra, Ritchie, Thompson, Iverson, Dahl, Nygaard, </a:t>
            </a:r>
            <a:r>
              <a:rPr lang="en-US" sz="1800" dirty="0" err="1"/>
              <a:t>Naur</a:t>
            </a:r>
            <a:r>
              <a:rPr lang="en-US" sz="1800" dirty="0"/>
              <a:t>, </a:t>
            </a:r>
            <a:r>
              <a:rPr lang="en-US" sz="1800" dirty="0" err="1"/>
              <a:t>Liskov</a:t>
            </a:r>
            <a:r>
              <a:rPr lang="en-US" sz="1800" dirty="0"/>
              <a:t>,</a:t>
            </a:r>
          </a:p>
          <a:p>
            <a:r>
              <a:rPr lang="en-US" sz="1800" dirty="0"/>
              <a:t>- artificial intelligence (7 awardees)</a:t>
            </a:r>
          </a:p>
          <a:p>
            <a:r>
              <a:rPr lang="en-US" sz="1800" dirty="0"/>
              <a:t>	Minsky, Newell, Simon, Feigenbaum, Reddy, </a:t>
            </a:r>
            <a:r>
              <a:rPr lang="en-US" sz="1800" dirty="0" err="1"/>
              <a:t>Barto</a:t>
            </a:r>
            <a:r>
              <a:rPr lang="en-US" sz="1800" dirty="0"/>
              <a:t>, Sutton, Pearl, </a:t>
            </a:r>
          </a:p>
          <a:p>
            <a:r>
              <a:rPr lang="en-US" sz="1800" dirty="0"/>
              <a:t>- theoretical computer science</a:t>
            </a:r>
          </a:p>
          <a:p>
            <a:r>
              <a:rPr lang="en-US" sz="1800" dirty="0"/>
              <a:t>- hardware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62E51-E05F-4EA9-A12C-5864488574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46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62E51-E05F-4EA9-A12C-5864488574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33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22 + 27 + 30 = 79 winners from1966 to 2024</a:t>
            </a:r>
          </a:p>
          <a:p>
            <a:r>
              <a:rPr lang="en-US" sz="1800" dirty="0"/>
              <a:t>By my count </a:t>
            </a:r>
          </a:p>
          <a:p>
            <a:endParaRPr lang="en-US" sz="1800" dirty="0"/>
          </a:p>
          <a:p>
            <a:r>
              <a:rPr lang="en-US" sz="1800" dirty="0"/>
              <a:t>We see some recurring themes</a:t>
            </a:r>
          </a:p>
          <a:p>
            <a:r>
              <a:rPr lang="en-US" sz="1800" dirty="0"/>
              <a:t>- programming languages (12 awardees)</a:t>
            </a:r>
          </a:p>
          <a:p>
            <a:r>
              <a:rPr lang="en-US" sz="1800" dirty="0"/>
              <a:t>	Perlis, McCarthy, Dijkstra, Ritchie, Thompson, Iverson, Dahl, Nygaard, </a:t>
            </a:r>
            <a:r>
              <a:rPr lang="en-US" sz="1800" dirty="0" err="1"/>
              <a:t>Naur</a:t>
            </a:r>
            <a:r>
              <a:rPr lang="en-US" sz="1800" dirty="0"/>
              <a:t>, </a:t>
            </a:r>
            <a:r>
              <a:rPr lang="en-US" sz="1800" dirty="0" err="1"/>
              <a:t>Liskov</a:t>
            </a:r>
            <a:r>
              <a:rPr lang="en-US" sz="1800" dirty="0"/>
              <a:t>,</a:t>
            </a:r>
          </a:p>
          <a:p>
            <a:r>
              <a:rPr lang="en-US" sz="1800" dirty="0"/>
              <a:t>- artificial intelligence (7 awardees)</a:t>
            </a:r>
          </a:p>
          <a:p>
            <a:r>
              <a:rPr lang="en-US" sz="1800" dirty="0"/>
              <a:t>	Minsky, Newell, Simon, Feigenbaum, Reddy, </a:t>
            </a:r>
            <a:r>
              <a:rPr lang="en-US" sz="1800" dirty="0" err="1"/>
              <a:t>Barto</a:t>
            </a:r>
            <a:r>
              <a:rPr lang="en-US" sz="1800" dirty="0"/>
              <a:t>, Sutton, Pearl, </a:t>
            </a:r>
          </a:p>
          <a:p>
            <a:r>
              <a:rPr lang="en-US" sz="1800" dirty="0"/>
              <a:t>- theoretical computer science</a:t>
            </a:r>
          </a:p>
          <a:p>
            <a:r>
              <a:rPr lang="en-US" sz="1800" dirty="0"/>
              <a:t>- hardware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62E51-E05F-4EA9-A12C-58644885744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86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22 + 27 + 30 = 79 winners from1966 to 2024</a:t>
            </a:r>
          </a:p>
          <a:p>
            <a:r>
              <a:rPr lang="en-US" sz="1800" dirty="0"/>
              <a:t>By my count </a:t>
            </a:r>
          </a:p>
          <a:p>
            <a:endParaRPr lang="en-US" sz="1800" dirty="0"/>
          </a:p>
          <a:p>
            <a:r>
              <a:rPr lang="en-US" sz="1800" dirty="0"/>
              <a:t>We see some recurring themes</a:t>
            </a:r>
          </a:p>
          <a:p>
            <a:r>
              <a:rPr lang="en-US" sz="1800" dirty="0"/>
              <a:t>- programming languages (12 awardees)</a:t>
            </a:r>
          </a:p>
          <a:p>
            <a:r>
              <a:rPr lang="en-US" sz="1800" dirty="0"/>
              <a:t>	Perlis, McCarthy, Dijkstra, Ritchie, Thompson, Iverson, Dahl, Nygaard, </a:t>
            </a:r>
            <a:r>
              <a:rPr lang="en-US" sz="1800" dirty="0" err="1"/>
              <a:t>Naur</a:t>
            </a:r>
            <a:r>
              <a:rPr lang="en-US" sz="1800" dirty="0"/>
              <a:t>, </a:t>
            </a:r>
            <a:r>
              <a:rPr lang="en-US" sz="1800" dirty="0" err="1"/>
              <a:t>Liskov</a:t>
            </a:r>
            <a:r>
              <a:rPr lang="en-US" sz="1800" dirty="0"/>
              <a:t>,</a:t>
            </a:r>
          </a:p>
          <a:p>
            <a:r>
              <a:rPr lang="en-US" sz="1800" dirty="0"/>
              <a:t>- artificial intelligence (7 awardees)</a:t>
            </a:r>
          </a:p>
          <a:p>
            <a:r>
              <a:rPr lang="en-US" sz="1800" dirty="0"/>
              <a:t>	Minsky, Newell, Simon, Feigenbaum, Reddy, </a:t>
            </a:r>
            <a:r>
              <a:rPr lang="en-US" sz="1800" dirty="0" err="1"/>
              <a:t>Barto</a:t>
            </a:r>
            <a:r>
              <a:rPr lang="en-US" sz="1800" dirty="0"/>
              <a:t>, Sutton, Pearl, </a:t>
            </a:r>
          </a:p>
          <a:p>
            <a:r>
              <a:rPr lang="en-US" sz="1800" dirty="0"/>
              <a:t>- theoretical computer science</a:t>
            </a:r>
          </a:p>
          <a:p>
            <a:r>
              <a:rPr lang="en-US" sz="1800" dirty="0"/>
              <a:t>- hardware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62E51-E05F-4EA9-A12C-58644885744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54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I was fortunate in the a math professor had worked for IBM and convinced them to donate the computer to the school; It was a hands-on machine</a:t>
            </a:r>
          </a:p>
          <a:p>
            <a:endParaRPr lang="en-US" sz="1800" dirty="0"/>
          </a:p>
          <a:p>
            <a:r>
              <a:rPr lang="en-US" sz="1800" dirty="0"/>
              <a:t>I was mesmerized by programming</a:t>
            </a:r>
          </a:p>
          <a:p>
            <a:endParaRPr lang="en-US" sz="1800" dirty="0"/>
          </a:p>
          <a:p>
            <a:r>
              <a:rPr lang="en-US" sz="1800" dirty="0"/>
              <a:t>I went off to Wisconsin because they had a great math dept. I won a NYS College Teaching Fellowship that I could use out of state as long as I returned at taught in NY for at least 3 years.</a:t>
            </a:r>
          </a:p>
          <a:p>
            <a:endParaRPr lang="en-US" sz="1800" dirty="0"/>
          </a:p>
          <a:p>
            <a:r>
              <a:rPr lang="en-US" sz="1800" dirty="0"/>
              <a:t>I fulfilled my obligation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62E51-E05F-4EA9-A12C-5864488574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50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I was fortunate in the a math professor had worked for IBM and convinced them to donate the computer to the school; It was a hands-on machine</a:t>
            </a:r>
          </a:p>
          <a:p>
            <a:endParaRPr lang="en-US" sz="1800" dirty="0"/>
          </a:p>
          <a:p>
            <a:r>
              <a:rPr lang="en-US" sz="1800" dirty="0"/>
              <a:t>I was mesmerized by programming</a:t>
            </a:r>
          </a:p>
          <a:p>
            <a:endParaRPr lang="en-US" sz="1800" dirty="0"/>
          </a:p>
          <a:p>
            <a:r>
              <a:rPr lang="en-US" sz="1800" dirty="0"/>
              <a:t>I went off to Wisconsin because they had a great math dept. I won a NYS College Teaching Fellowship that I could use out of state as long as I returned at taught in NY for at least 3 years.</a:t>
            </a:r>
          </a:p>
          <a:p>
            <a:endParaRPr lang="en-US" sz="1800" dirty="0"/>
          </a:p>
          <a:p>
            <a:r>
              <a:rPr lang="en-US" sz="1800" dirty="0"/>
              <a:t>I fulfilled my obligation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62E51-E05F-4EA9-A12C-5864488574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94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The </a:t>
            </a:r>
            <a:r>
              <a:rPr lang="en-US" sz="1800" dirty="0" err="1"/>
              <a:t>philosopical</a:t>
            </a:r>
            <a:r>
              <a:rPr lang="en-US" sz="1800" dirty="0"/>
              <a:t> issues would be debated during the 1970s and 1980s, but eventually got settled</a:t>
            </a:r>
          </a:p>
          <a:p>
            <a:r>
              <a:rPr lang="en-US" sz="1800" dirty="0"/>
              <a:t>Yes, computer science was a discipline separate from Math and separate from EE</a:t>
            </a:r>
          </a:p>
          <a:p>
            <a:r>
              <a:rPr lang="en-US" sz="1800" dirty="0"/>
              <a:t>Yes, computer science had scientific-like elements (mostly math), but also had engineering; </a:t>
            </a:r>
          </a:p>
          <a:p>
            <a:r>
              <a:rPr lang="en-US" sz="1800" dirty="0"/>
              <a:t>Departments sprung up wherever there was faculty interest and you can see many famous schools quickly added the field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62E51-E05F-4EA9-A12C-5864488574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87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met Perlis at CMU while I was recruiting for an assistant professor job. Dr. Perlis was not very excited about my area, mathematical symbol manipulation.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62E51-E05F-4EA9-A12C-5864488574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25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The </a:t>
            </a:r>
            <a:r>
              <a:rPr lang="en-US" sz="1800" dirty="0" err="1"/>
              <a:t>burroughs</a:t>
            </a:r>
            <a:r>
              <a:rPr lang="en-US" sz="1800" dirty="0"/>
              <a:t> 5500 was optimized for executing ALGOL, a language that was very influential in the early days</a:t>
            </a:r>
          </a:p>
          <a:p>
            <a:r>
              <a:rPr lang="en-US" sz="1800" dirty="0"/>
              <a:t>It was designed by Bob Barton who I went to China with in 1978, soon after the Cultural Revolution ended</a:t>
            </a:r>
          </a:p>
          <a:p>
            <a:r>
              <a:rPr lang="en-US" sz="1800" dirty="0"/>
              <a:t>There was no assembly language as all software was written in an extended variety of ALGOL 60.</a:t>
            </a:r>
          </a:p>
          <a:p>
            <a:r>
              <a:rPr lang="en-US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 B5000 was unusual at the time in that the architecture and 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  <a:hlinkClick r:id="rId3" tooltip="Instruction set"/>
              </a:rPr>
              <a:t>instruction set</a:t>
            </a:r>
            <a:r>
              <a:rPr lang="en-US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were designed with the needs of software taken into consideration.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62E51-E05F-4EA9-A12C-5864488574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48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I first encountered an Alto when I was on sabbatical at MIT in 1978.</a:t>
            </a:r>
          </a:p>
          <a:p>
            <a:r>
              <a:rPr lang="en-US" sz="1800" dirty="0"/>
              <a:t>Just Steve Jobs when he toured PARC, it was clear that this was the next major step in computing;</a:t>
            </a:r>
          </a:p>
          <a:p>
            <a:r>
              <a:rPr lang="en-US" sz="1800" dirty="0"/>
              <a:t>Several Turing awards came out of that effort including </a:t>
            </a:r>
          </a:p>
          <a:p>
            <a:r>
              <a:rPr lang="en-US" sz="1800" dirty="0"/>
              <a:t>Doug Engelbart for the mouse</a:t>
            </a:r>
          </a:p>
          <a:p>
            <a:r>
              <a:rPr lang="en-US" sz="1800" dirty="0"/>
              <a:t>Alan Kay for object oriented programming, Smalltalk</a:t>
            </a:r>
          </a:p>
          <a:p>
            <a:r>
              <a:rPr lang="en-US" sz="1800" dirty="0"/>
              <a:t>Charles Thacker, for systems design</a:t>
            </a:r>
          </a:p>
          <a:p>
            <a:r>
              <a:rPr lang="en-US" sz="1800" dirty="0"/>
              <a:t>Bob Metcalfe for Ethernet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62E51-E05F-4EA9-A12C-5864488574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06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62E51-E05F-4EA9-A12C-5864488574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01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I first encountered an Alto when I was on sabbatical at MIT in 1978.</a:t>
            </a:r>
          </a:p>
          <a:p>
            <a:r>
              <a:rPr lang="en-US" sz="1800" dirty="0"/>
              <a:t>Just Steve Jobs when he toured PARC, it was clear that this was the next major step in computing;</a:t>
            </a:r>
          </a:p>
          <a:p>
            <a:r>
              <a:rPr lang="en-US" sz="1800" dirty="0"/>
              <a:t>Several Turing awards came out of that effort including </a:t>
            </a:r>
          </a:p>
          <a:p>
            <a:r>
              <a:rPr lang="en-US" sz="1800" dirty="0"/>
              <a:t>Doug Engelbart for the mouse</a:t>
            </a:r>
          </a:p>
          <a:p>
            <a:r>
              <a:rPr lang="en-US" sz="1800" dirty="0"/>
              <a:t>Alan Kay for object oriented programming, Smalltalk</a:t>
            </a:r>
          </a:p>
          <a:p>
            <a:r>
              <a:rPr lang="en-US" sz="1800" dirty="0"/>
              <a:t>Charles Thacker, for systems design</a:t>
            </a:r>
          </a:p>
          <a:p>
            <a:r>
              <a:rPr lang="en-US" sz="1800" dirty="0"/>
              <a:t>Bob Metcalfe for Ethernet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62E51-E05F-4EA9-A12C-5864488574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90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3EE7-5886-4DD0-A01C-14B005546341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D0D-FC70-4337-B686-B1B12892E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2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3EE7-5886-4DD0-A01C-14B005546341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D0D-FC70-4337-B686-B1B12892E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9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3EE7-5886-4DD0-A01C-14B005546341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D0D-FC70-4337-B686-B1B12892E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98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3EE7-5886-4DD0-A01C-14B005546341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D0D-FC70-4337-B686-B1B12892E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03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3EE7-5886-4DD0-A01C-14B005546341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D0D-FC70-4337-B686-B1B12892E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0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3EE7-5886-4DD0-A01C-14B005546341}" type="datetimeFigureOut">
              <a:rPr lang="en-US" smtClean="0"/>
              <a:t>4/15/25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D0D-FC70-4337-B686-B1B12892E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5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3EE7-5886-4DD0-A01C-14B005546341}" type="datetimeFigureOut">
              <a:rPr lang="en-US" smtClean="0"/>
              <a:t>4/15/25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D0D-FC70-4337-B686-B1B12892E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0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3EE7-5886-4DD0-A01C-14B005546341}" type="datetimeFigureOut">
              <a:rPr lang="en-US" smtClean="0"/>
              <a:t>4/15/25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D0D-FC70-4337-B686-B1B12892E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69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3EE7-5886-4DD0-A01C-14B005546341}" type="datetimeFigureOut">
              <a:rPr lang="en-US" smtClean="0"/>
              <a:t>4/15/25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D0D-FC70-4337-B686-B1B12892E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3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3EE7-5886-4DD0-A01C-14B005546341}" type="datetimeFigureOut">
              <a:rPr lang="en-US" smtClean="0"/>
              <a:t>4/15/25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D0D-FC70-4337-B686-B1B12892E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53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3EE7-5886-4DD0-A01C-14B005546341}" type="datetimeFigureOut">
              <a:rPr lang="en-US" smtClean="0"/>
              <a:t>4/15/25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5D0D-FC70-4337-B686-B1B12892E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3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D3EE7-5886-4DD0-A01C-14B005546341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F5D0D-FC70-4337-B686-B1B12892E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8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eb.media.mit.edu/~minsky/papers/steps.html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905001"/>
            <a:ext cx="8229600" cy="147002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50+ Years in Computer Science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52800"/>
            <a:ext cx="7924800" cy="1752600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</a:p>
          <a:p>
            <a:pPr algn="l"/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Ellis Horowitz, Ph.D. 1969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3200400"/>
            <a:ext cx="841248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5867400"/>
            <a:ext cx="2378150" cy="74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741408" y="17463"/>
            <a:ext cx="2450592" cy="1428750"/>
          </a:xfrm>
          <a:prstGeom prst="rect">
            <a:avLst/>
          </a:prstGeom>
          <a:solidFill>
            <a:srgbClr val="990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741408" y="17463"/>
            <a:ext cx="2450592" cy="1428750"/>
          </a:xfrm>
          <a:prstGeom prst="line">
            <a:avLst/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9741408" y="17463"/>
            <a:ext cx="2450592" cy="1428750"/>
          </a:xfrm>
          <a:prstGeom prst="line">
            <a:avLst/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Z:\PP Assistants\Formal_Viterbi_CardOnTran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408" y="5867400"/>
            <a:ext cx="2362200" cy="82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985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5647"/>
            <a:ext cx="10668000" cy="100742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Tremendous Strides in Hardware 80s-90s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215841"/>
            <a:ext cx="9067800" cy="2036103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 the Apple 1 appeared in 76, the Apple 2 in 77, and the IBM PC in 1981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machine that revolutionized computing was the Xerox Alto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at Xerox PARC, it introduced us to a mouse, desktop metaphor, and a graphical user interface.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1D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rise of computer workstations, characterized by high-performance, single-user systems, primarily occurred in the early to mid-1980s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1D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Companies like DEC, Apollo Computer,  and Sun Microsystems,  dominated technical computing for about 20 years.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Lisp Machines from Symbolics and from Lisp Machines Inc.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295400"/>
            <a:ext cx="92202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Z:\PP Assistants\Formal_Viterbi_CardOnTra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408" y="5867400"/>
            <a:ext cx="2362200" cy="82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The Evolution of Computer Hardware">
            <a:extLst>
              <a:ext uri="{FF2B5EF4-FFF2-40B4-BE49-F238E27FC236}">
                <a16:creationId xmlns:a16="http://schemas.microsoft.com/office/drawing/2014/main" id="{6FEA6504-96C5-12CC-5370-A81475156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327" y="1357192"/>
            <a:ext cx="5456504" cy="28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 chart showing the exponential growth of transistor counts from 1971 to 2021">
            <a:extLst>
              <a:ext uri="{FF2B5EF4-FFF2-40B4-BE49-F238E27FC236}">
                <a16:creationId xmlns:a16="http://schemas.microsoft.com/office/drawing/2014/main" id="{24FAE5D0-A480-67A2-C8EE-B64AC383B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39" y="1355213"/>
            <a:ext cx="4117562" cy="286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00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5647"/>
            <a:ext cx="8610600" cy="1007428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of UNIX, C and Open Source Software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415" y="1566895"/>
            <a:ext cx="8686800" cy="47244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 programming language, developed at AT&amp;T Bell Labs and designed for writing an operating system made it ideal for porting to numerous machine architectures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UNIX operating system, built in C and distributed for a nominal fee was the birth of open software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result, C and Unix could be found on numerous workstations e.g. SUNs, Apollos, PDPs, SGI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Today’s Mac’s and even iPhones contain original UNIX software due in part to Steve Jobs, who visited USC to sell us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machines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other USC faculty I started a software venture, Quality Software Products which built and sold UNIX application software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lasted 10 years with products: Q-calc, Exclaim,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Maitre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D, Project Management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295400"/>
            <a:ext cx="92202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Z:\PP Assistants\Formal_Viterbi_CardOnTra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408" y="5867400"/>
            <a:ext cx="2362200" cy="82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ennis M. Ritchie ">
            <a:extLst>
              <a:ext uri="{FF2B5EF4-FFF2-40B4-BE49-F238E27FC236}">
                <a16:creationId xmlns:a16="http://schemas.microsoft.com/office/drawing/2014/main" id="{E9C671DB-93BC-2753-6A35-08197D83F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311" y="201609"/>
            <a:ext cx="1885950" cy="178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BE8D4B-01ED-961B-87A5-C06BA858F0BF}"/>
              </a:ext>
            </a:extLst>
          </p:cNvPr>
          <p:cNvSpPr txBox="1"/>
          <p:nvPr/>
        </p:nvSpPr>
        <p:spPr>
          <a:xfrm>
            <a:off x="9925544" y="1984219"/>
            <a:ext cx="1880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Dennis Ritchie</a:t>
            </a:r>
          </a:p>
          <a:p>
            <a:r>
              <a:rPr lang="en-US" dirty="0"/>
              <a:t>Turing winner #18</a:t>
            </a:r>
          </a:p>
        </p:txBody>
      </p:sp>
      <p:pic>
        <p:nvPicPr>
          <p:cNvPr id="10" name="Picture 4" descr="Kenneth Lane Thompson">
            <a:extLst>
              <a:ext uri="{FF2B5EF4-FFF2-40B4-BE49-F238E27FC236}">
                <a16:creationId xmlns:a16="http://schemas.microsoft.com/office/drawing/2014/main" id="{0B9BC6A0-88F2-2CB8-B9F9-42901A83B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814" y="2809903"/>
            <a:ext cx="1880771" cy="177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06ECE4-B717-9DF1-EF6A-BBC5A49BD90F}"/>
              </a:ext>
            </a:extLst>
          </p:cNvPr>
          <p:cNvSpPr txBox="1"/>
          <p:nvPr/>
        </p:nvSpPr>
        <p:spPr>
          <a:xfrm>
            <a:off x="9803814" y="4704950"/>
            <a:ext cx="1880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Ken Thompson</a:t>
            </a:r>
          </a:p>
          <a:p>
            <a:r>
              <a:rPr lang="en-US" dirty="0"/>
              <a:t>Turing winner #18</a:t>
            </a:r>
          </a:p>
        </p:txBody>
      </p:sp>
    </p:spTree>
    <p:extLst>
      <p:ext uri="{BB962C8B-B14F-4D97-AF65-F5344CB8AC3E}">
        <p14:creationId xmlns:p14="http://schemas.microsoft.com/office/powerpoint/2010/main" val="1415672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5647"/>
            <a:ext cx="10668000" cy="100742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 Theory Expands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433075"/>
            <a:ext cx="8458200" cy="504392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Chasing P vs NP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Stephen Cook’s 1971 paper establishes NP-Completeness* and shows that Boolean satisfiability is a member of the class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in NP and any problem in NP can be reduced to SAT in polynomial time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70s I published numerous papers on NP problems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Chasing Program Verification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Hoare logic, a basis for verifying computer programs using pre-conditions, post conditions, and logical rules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295400"/>
            <a:ext cx="92202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Z:\PP Assistants\Formal_Viterbi_CardOnTra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408" y="5867400"/>
            <a:ext cx="2362200" cy="82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9F414C-B036-AB57-9D8D-18994F1943C3}"/>
              </a:ext>
            </a:extLst>
          </p:cNvPr>
          <p:cNvSpPr txBox="1"/>
          <p:nvPr/>
        </p:nvSpPr>
        <p:spPr>
          <a:xfrm>
            <a:off x="9513651" y="2210279"/>
            <a:ext cx="1920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Stephen Cook</a:t>
            </a:r>
          </a:p>
          <a:p>
            <a:r>
              <a:rPr lang="en-US" dirty="0"/>
              <a:t>Turing Winner #17</a:t>
            </a:r>
          </a:p>
        </p:txBody>
      </p:sp>
      <p:pic>
        <p:nvPicPr>
          <p:cNvPr id="4" name="Picture 2" descr="Stephen A Cook">
            <a:extLst>
              <a:ext uri="{FF2B5EF4-FFF2-40B4-BE49-F238E27FC236}">
                <a16:creationId xmlns:a16="http://schemas.microsoft.com/office/drawing/2014/main" id="{752B1ACA-D2C2-C2D1-25D3-4288AED02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360" y="126544"/>
            <a:ext cx="2229989" cy="210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. Antony R. Hoare ">
            <a:extLst>
              <a:ext uri="{FF2B5EF4-FFF2-40B4-BE49-F238E27FC236}">
                <a16:creationId xmlns:a16="http://schemas.microsoft.com/office/drawing/2014/main" id="{B16E5DB5-B6B4-AF08-0132-6886BF85C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75" y="4576346"/>
            <a:ext cx="1498409" cy="141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5D4665C-4CAC-EA40-903A-A4267ACAFCE3}"/>
              </a:ext>
            </a:extLst>
          </p:cNvPr>
          <p:cNvSpPr txBox="1"/>
          <p:nvPr/>
        </p:nvSpPr>
        <p:spPr>
          <a:xfrm>
            <a:off x="888975" y="5992650"/>
            <a:ext cx="1880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Tony Hoare</a:t>
            </a:r>
          </a:p>
          <a:p>
            <a:r>
              <a:rPr lang="en-US" dirty="0"/>
              <a:t>Turing winner #15</a:t>
            </a:r>
          </a:p>
        </p:txBody>
      </p:sp>
      <p:pic>
        <p:nvPicPr>
          <p:cNvPr id="13" name="Picture 2" descr="Richard Karp">
            <a:extLst>
              <a:ext uri="{FF2B5EF4-FFF2-40B4-BE49-F238E27FC236}">
                <a16:creationId xmlns:a16="http://schemas.microsoft.com/office/drawing/2014/main" id="{47AE0EB1-F19F-1432-7CDF-898CAF21D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202" y="2871571"/>
            <a:ext cx="2059301" cy="19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9988D7-FFEC-77AA-74A3-FD4D4BEC4FDB}"/>
              </a:ext>
            </a:extLst>
          </p:cNvPr>
          <p:cNvSpPr txBox="1"/>
          <p:nvPr/>
        </p:nvSpPr>
        <p:spPr>
          <a:xfrm>
            <a:off x="9733547" y="4993105"/>
            <a:ext cx="1920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Dick Karp</a:t>
            </a:r>
          </a:p>
          <a:p>
            <a:r>
              <a:rPr lang="en-US" dirty="0"/>
              <a:t>Turing Winner #20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3D3351-6A4A-A8DF-085B-1C1DCCB96701}"/>
              </a:ext>
            </a:extLst>
          </p:cNvPr>
          <p:cNvSpPr txBox="1"/>
          <p:nvPr/>
        </p:nvSpPr>
        <p:spPr>
          <a:xfrm>
            <a:off x="2971800" y="5544234"/>
            <a:ext cx="4932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Hoare later pointed out that proving programs</a:t>
            </a:r>
          </a:p>
          <a:p>
            <a:r>
              <a:rPr lang="en-US" dirty="0"/>
              <a:t>“did not solve the problems he intended”</a:t>
            </a:r>
          </a:p>
        </p:txBody>
      </p:sp>
    </p:spTree>
    <p:extLst>
      <p:ext uri="{BB962C8B-B14F-4D97-AF65-F5344CB8AC3E}">
        <p14:creationId xmlns:p14="http://schemas.microsoft.com/office/powerpoint/2010/main" val="2100314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5647"/>
            <a:ext cx="8229600" cy="1007428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Leonard Adleman</a:t>
            </a:r>
            <a:br>
              <a:rPr lang="en-US" sz="32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Father of DNA Computing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600203"/>
            <a:ext cx="8751216" cy="487679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1D35"/>
                </a:solidFill>
                <a:effectLst/>
                <a:latin typeface="Google Sans"/>
              </a:rPr>
              <a:t>With Ron Rivest and Adi Shamir he showed how to make public-key cryptography useful.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1D35"/>
                </a:solidFill>
                <a:effectLst/>
                <a:latin typeface="Google Sans"/>
              </a:rPr>
              <a:t>DNA computing is a method of using DNA to perform calculations and store information.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1D35"/>
                </a:solidFill>
                <a:latin typeface="Google Sans"/>
              </a:rPr>
              <a:t>Adleman’s 1994 experiment demonstrated the feasibility of using DNA to solve the Hamiltonian path problem</a:t>
            </a:r>
            <a:endParaRPr lang="en-US" sz="2400" b="0" i="0" dirty="0">
              <a:solidFill>
                <a:srgbClr val="001D35"/>
              </a:solidFill>
              <a:effectLst/>
              <a:latin typeface="Google Sans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1D35"/>
                </a:solidFill>
                <a:latin typeface="Google Sans"/>
              </a:rPr>
              <a:t>Computations are performed by manipulating DNA molecules through biochemical reactions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001D35"/>
                </a:solidFill>
                <a:effectLst/>
                <a:latin typeface="Google Sans"/>
              </a:rPr>
              <a:t>Key advantage</a:t>
            </a:r>
            <a:r>
              <a:rPr lang="en-US" sz="2400" b="0" i="0" dirty="0">
                <a:solidFill>
                  <a:srgbClr val="001D35"/>
                </a:solidFill>
                <a:effectLst/>
                <a:latin typeface="Google Sans"/>
              </a:rPr>
              <a:t>: DNA computing has the ability to perform massive paralle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l processing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001D35"/>
              </a:solidFill>
              <a:effectLst/>
              <a:latin typeface="Google Sans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001D35"/>
              </a:solidFill>
              <a:effectLst/>
              <a:latin typeface="Google Sans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295400"/>
            <a:ext cx="92202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Z:\PP Assistants\Formal_Viterbi_CardOnTra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408" y="5867400"/>
            <a:ext cx="2362200" cy="82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Leonard M. Adleman">
            <a:extLst>
              <a:ext uri="{FF2B5EF4-FFF2-40B4-BE49-F238E27FC236}">
                <a16:creationId xmlns:a16="http://schemas.microsoft.com/office/drawing/2014/main" id="{89934744-1CFF-46E0-187B-0E30BF1C6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784" y="278388"/>
            <a:ext cx="2365847" cy="223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5768F3-2786-B200-36A7-1F06F183AC6F}"/>
              </a:ext>
            </a:extLst>
          </p:cNvPr>
          <p:cNvSpPr txBox="1"/>
          <p:nvPr/>
        </p:nvSpPr>
        <p:spPr>
          <a:xfrm>
            <a:off x="9701629" y="2667000"/>
            <a:ext cx="1880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Leonard Adleman</a:t>
            </a:r>
          </a:p>
          <a:p>
            <a:r>
              <a:rPr lang="en-US" dirty="0"/>
              <a:t>Turing winner #37</a:t>
            </a:r>
          </a:p>
        </p:txBody>
      </p:sp>
    </p:spTree>
    <p:extLst>
      <p:ext uri="{BB962C8B-B14F-4D97-AF65-F5344CB8AC3E}">
        <p14:creationId xmlns:p14="http://schemas.microsoft.com/office/powerpoint/2010/main" val="3867336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5647"/>
            <a:ext cx="10668000" cy="1007428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 Departments Anchored by Turing Winners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752600"/>
            <a:ext cx="10134600" cy="47244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Cornell –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Hartmanis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Hopcroft, Salton, others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CMU – Perlis, Newell, Simon, others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Stanford – Forsythe, Knuth, Feigenbaum, others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U.C. Berkeley – Zadeh, Harrison, Karp, others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U.C.L.A. – Estrin, Kleinrock,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Melkanoff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others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– McCarthy, Minsky, others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295400"/>
            <a:ext cx="92202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Z:\PP Assistants\Formal_Viterbi_CardOnTra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408" y="5867400"/>
            <a:ext cx="2362200" cy="82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Juris Hartmanis">
            <a:extLst>
              <a:ext uri="{FF2B5EF4-FFF2-40B4-BE49-F238E27FC236}">
                <a16:creationId xmlns:a16="http://schemas.microsoft.com/office/drawing/2014/main" id="{465B8D23-A42D-069E-5CA8-B3E0E4206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54" y="4582378"/>
            <a:ext cx="1390651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llen Newell ">
            <a:extLst>
              <a:ext uri="{FF2B5EF4-FFF2-40B4-BE49-F238E27FC236}">
                <a16:creationId xmlns:a16="http://schemas.microsoft.com/office/drawing/2014/main" id="{07D768D4-F470-3B59-903F-1ACCB48C2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343" y="4613910"/>
            <a:ext cx="13906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erbert A. Simon">
            <a:extLst>
              <a:ext uri="{FF2B5EF4-FFF2-40B4-BE49-F238E27FC236}">
                <a16:creationId xmlns:a16="http://schemas.microsoft.com/office/drawing/2014/main" id="{36CAE547-27A2-2D7D-B7A6-6D57D2EBA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666" y="4641143"/>
            <a:ext cx="1390651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dward A Feigenbaum">
            <a:extLst>
              <a:ext uri="{FF2B5EF4-FFF2-40B4-BE49-F238E27FC236}">
                <a16:creationId xmlns:a16="http://schemas.microsoft.com/office/drawing/2014/main" id="{6779195D-7FDE-93A4-B926-7BF96BB35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968" y="4582612"/>
            <a:ext cx="1534063" cy="14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5862E6-B5C7-3716-3834-395C7211A925}"/>
              </a:ext>
            </a:extLst>
          </p:cNvPr>
          <p:cNvSpPr txBox="1"/>
          <p:nvPr/>
        </p:nvSpPr>
        <p:spPr>
          <a:xfrm>
            <a:off x="1918355" y="5941596"/>
            <a:ext cx="1536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Allen Newell</a:t>
            </a:r>
          </a:p>
          <a:p>
            <a:r>
              <a:rPr lang="en-US" sz="1400" dirty="0"/>
              <a:t>Turing Winner #10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1C0830-F97A-6FC1-CBA7-60FE2A81A88F}"/>
              </a:ext>
            </a:extLst>
          </p:cNvPr>
          <p:cNvSpPr txBox="1"/>
          <p:nvPr/>
        </p:nvSpPr>
        <p:spPr>
          <a:xfrm>
            <a:off x="3553285" y="6027815"/>
            <a:ext cx="1504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Herb Simon</a:t>
            </a:r>
          </a:p>
          <a:p>
            <a:r>
              <a:rPr lang="en-US" sz="1400" dirty="0"/>
              <a:t>Turing winner #10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D4A728-7383-2011-8BC3-53E500168BA3}"/>
              </a:ext>
            </a:extLst>
          </p:cNvPr>
          <p:cNvSpPr txBox="1"/>
          <p:nvPr/>
        </p:nvSpPr>
        <p:spPr>
          <a:xfrm>
            <a:off x="335494" y="5911453"/>
            <a:ext cx="1504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Juris </a:t>
            </a:r>
            <a:r>
              <a:rPr lang="en-US" sz="1400" dirty="0" err="1"/>
              <a:t>Hartmanis</a:t>
            </a:r>
            <a:endParaRPr lang="en-US" sz="1400" dirty="0"/>
          </a:p>
          <a:p>
            <a:r>
              <a:rPr lang="en-US" sz="1400" dirty="0"/>
              <a:t>Turing winner #28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815755-0981-0FBB-C59B-50385C2F0092}"/>
              </a:ext>
            </a:extLst>
          </p:cNvPr>
          <p:cNvSpPr txBox="1"/>
          <p:nvPr/>
        </p:nvSpPr>
        <p:spPr>
          <a:xfrm>
            <a:off x="5357916" y="6082251"/>
            <a:ext cx="1504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Ed Feigenbaum</a:t>
            </a:r>
          </a:p>
          <a:p>
            <a:r>
              <a:rPr lang="en-US" sz="1400" dirty="0"/>
              <a:t>Turing winner #29</a:t>
            </a:r>
          </a:p>
        </p:txBody>
      </p:sp>
      <p:pic>
        <p:nvPicPr>
          <p:cNvPr id="2056" name="Picture 8" descr="Marvin Minsky ">
            <a:extLst>
              <a:ext uri="{FF2B5EF4-FFF2-40B4-BE49-F238E27FC236}">
                <a16:creationId xmlns:a16="http://schemas.microsoft.com/office/drawing/2014/main" id="{E5528FC6-18C8-BFCA-6881-E6D6E9B3D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075" y="4554552"/>
            <a:ext cx="1534063" cy="14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888B86-DE57-CAA4-1CD2-6949A46DBAE0}"/>
              </a:ext>
            </a:extLst>
          </p:cNvPr>
          <p:cNvSpPr txBox="1"/>
          <p:nvPr/>
        </p:nvSpPr>
        <p:spPr>
          <a:xfrm>
            <a:off x="7298658" y="6063021"/>
            <a:ext cx="1412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Marvin Minsky</a:t>
            </a:r>
          </a:p>
          <a:p>
            <a:r>
              <a:rPr lang="en-US" sz="1400" dirty="0"/>
              <a:t>Turing winner #4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066E1C-8956-3B7E-2AFB-B32EB096BED7}"/>
              </a:ext>
            </a:extLst>
          </p:cNvPr>
          <p:cNvSpPr txBox="1"/>
          <p:nvPr/>
        </p:nvSpPr>
        <p:spPr>
          <a:xfrm>
            <a:off x="9372600" y="1861921"/>
            <a:ext cx="251613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 </a:t>
            </a:r>
            <a:r>
              <a:rPr lang="en-US" dirty="0" err="1"/>
              <a:t>News&amp;World</a:t>
            </a:r>
            <a:r>
              <a:rPr lang="en-US" dirty="0"/>
              <a:t> Reports</a:t>
            </a:r>
          </a:p>
          <a:p>
            <a:r>
              <a:rPr lang="en-US" dirty="0"/>
              <a:t>CS Ranking 2024:</a:t>
            </a:r>
          </a:p>
          <a:p>
            <a:r>
              <a:rPr lang="en-US" dirty="0"/>
              <a:t>1. MIT</a:t>
            </a:r>
          </a:p>
          <a:p>
            <a:r>
              <a:rPr lang="en-US" dirty="0"/>
              <a:t>2. CMU</a:t>
            </a:r>
          </a:p>
          <a:p>
            <a:r>
              <a:rPr lang="en-US" dirty="0"/>
              <a:t>3. STANFORD</a:t>
            </a:r>
          </a:p>
          <a:p>
            <a:r>
              <a:rPr lang="en-US" dirty="0"/>
              <a:t>4. BERKELEY</a:t>
            </a:r>
          </a:p>
          <a:p>
            <a:r>
              <a:rPr lang="en-US" dirty="0"/>
              <a:t>5. ILLINOIS</a:t>
            </a:r>
          </a:p>
          <a:p>
            <a:r>
              <a:rPr lang="en-US" dirty="0"/>
              <a:t>. . .</a:t>
            </a:r>
          </a:p>
          <a:p>
            <a:r>
              <a:rPr lang="en-US" dirty="0"/>
              <a:t>21. USC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20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5647"/>
            <a:ext cx="10668000" cy="1007428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Textbooks Define and Dominate </a:t>
            </a:r>
            <a:br>
              <a:rPr lang="en-US" sz="32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Curriculum*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451468"/>
            <a:ext cx="9067800" cy="47244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Algorithms course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Algorithms,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Cormen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Fundamentals of Algorithms, </a:t>
            </a:r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Horowitz &amp; </a:t>
            </a:r>
            <a:r>
              <a:rPr lang="en-US" sz="16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Sahni</a:t>
            </a:r>
            <a:endParaRPr lang="en-US" sz="1600" b="1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Data Structures course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Fundamentals of Data Structures, </a:t>
            </a:r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Horowitz &amp; </a:t>
            </a:r>
            <a:r>
              <a:rPr lang="en-US" sz="16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Sahni</a:t>
            </a:r>
            <a:endParaRPr lang="en-US" sz="1600" b="1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Discrete Math course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Concrete Mathematics, Graham et 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compilers course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Compilers; Principles, Techniques and Tools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Ullman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AI course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Artificial Intelligence: A Modern Approach, Norvig et 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Database course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 System Concepts,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Silberschatz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Computer Graphics course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 Graphics: Principles and Practice, A. Van Dam et 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Operating Systems course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Operating Systems, Tanenbaum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295400"/>
            <a:ext cx="92202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Z:\PP Assistants\Formal_Viterbi_CardOnTra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408" y="5867400"/>
            <a:ext cx="2362200" cy="82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lfred V Aho">
            <a:extLst>
              <a:ext uri="{FF2B5EF4-FFF2-40B4-BE49-F238E27FC236}">
                <a16:creationId xmlns:a16="http://schemas.microsoft.com/office/drawing/2014/main" id="{AD28BE0F-C1B1-E63D-3680-F1A38CD9C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963" y="173066"/>
            <a:ext cx="1912837" cy="181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Jeffrey D Ullman">
            <a:extLst>
              <a:ext uri="{FF2B5EF4-FFF2-40B4-BE49-F238E27FC236}">
                <a16:creationId xmlns:a16="http://schemas.microsoft.com/office/drawing/2014/main" id="{50BFBB89-0FF6-2B1D-42AA-243242A2C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962" y="2814230"/>
            <a:ext cx="1912837" cy="181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5B337F-C9D0-626A-8943-4ACCA30C170F}"/>
              </a:ext>
            </a:extLst>
          </p:cNvPr>
          <p:cNvSpPr txBox="1"/>
          <p:nvPr/>
        </p:nvSpPr>
        <p:spPr>
          <a:xfrm>
            <a:off x="9955014" y="1989824"/>
            <a:ext cx="1880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 </a:t>
            </a:r>
            <a:r>
              <a:rPr lang="en-US" dirty="0" err="1"/>
              <a:t>Aho</a:t>
            </a:r>
            <a:endParaRPr lang="en-US" dirty="0"/>
          </a:p>
          <a:p>
            <a:r>
              <a:rPr lang="en-US" dirty="0"/>
              <a:t>Turing winner #53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417E56-92B6-FCC7-A7B6-98D1DBA83326}"/>
              </a:ext>
            </a:extLst>
          </p:cNvPr>
          <p:cNvSpPr txBox="1"/>
          <p:nvPr/>
        </p:nvSpPr>
        <p:spPr>
          <a:xfrm>
            <a:off x="9914939" y="4806435"/>
            <a:ext cx="1920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Jeffrey Ullman</a:t>
            </a:r>
          </a:p>
          <a:p>
            <a:r>
              <a:rPr lang="en-US" dirty="0"/>
              <a:t>Turing Winner #53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0E9B18-4DB3-88DB-2356-4A8228DB31A3}"/>
              </a:ext>
            </a:extLst>
          </p:cNvPr>
          <p:cNvSpPr txBox="1"/>
          <p:nvPr/>
        </p:nvSpPr>
        <p:spPr>
          <a:xfrm>
            <a:off x="5715000" y="6432353"/>
            <a:ext cx="257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*This list is heavily biased</a:t>
            </a:r>
          </a:p>
        </p:txBody>
      </p:sp>
    </p:spTree>
    <p:extLst>
      <p:ext uri="{BB962C8B-B14F-4D97-AF65-F5344CB8AC3E}">
        <p14:creationId xmlns:p14="http://schemas.microsoft.com/office/powerpoint/2010/main" val="1603171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83708"/>
            <a:ext cx="10668000" cy="100742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A.I. Marches on in the 1980s</a:t>
            </a:r>
            <a:br>
              <a:rPr lang="en-US" sz="3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 hyped expectations)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00299"/>
            <a:ext cx="8915400" cy="5048099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1D35"/>
                </a:solidFill>
                <a:effectLst/>
                <a:latin typeface="Google Sans"/>
              </a:rPr>
              <a:t>Edward Feigenbaum, the "father of expert systems"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1D35"/>
                </a:solidFill>
                <a:effectLst/>
                <a:latin typeface="Google Sans"/>
              </a:rPr>
              <a:t>A pioneer in AI, known for his work on knowledge-based systems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1D35"/>
                </a:solidFill>
                <a:effectLst/>
                <a:latin typeface="Google Sans"/>
              </a:rPr>
              <a:t>He built the first expert system, the DENDRAL project </a:t>
            </a:r>
            <a:r>
              <a:rPr lang="en-US" sz="2000" dirty="0">
                <a:solidFill>
                  <a:srgbClr val="001D35"/>
                </a:solidFill>
                <a:latin typeface="Google Sans"/>
              </a:rPr>
              <a:t>to help chemists identify unknown molecules</a:t>
            </a:r>
            <a:endParaRPr lang="en-US" sz="2000" b="0" i="0" dirty="0">
              <a:solidFill>
                <a:srgbClr val="001D35"/>
              </a:solidFill>
              <a:effectLst/>
              <a:latin typeface="Google Sans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1D35"/>
                </a:solidFill>
                <a:effectLst/>
                <a:latin typeface="Google Sans"/>
              </a:rPr>
              <a:t>He defined “knowledge engineering” as a set of rules and procedures for problem solving and AI researchers started to build expert systems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1A1A1F"/>
                </a:solidFill>
                <a:effectLst/>
                <a:latin typeface="Helvetica" pitchFamily="2" charset="0"/>
              </a:rPr>
              <a:t>Among the claims cited included: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A1A1F"/>
                </a:solidFill>
                <a:latin typeface="Helvetica" pitchFamily="2" charset="0"/>
              </a:rPr>
              <a:t>Automating repetitive tasks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1A1A1F"/>
                </a:solidFill>
                <a:effectLst/>
                <a:latin typeface="Helvetica" pitchFamily="2" charset="0"/>
              </a:rPr>
              <a:t>Reduce human errors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A1A1F"/>
                </a:solidFill>
                <a:latin typeface="Helvetica" pitchFamily="2" charset="0"/>
              </a:rPr>
              <a:t>Discover things humans may miss</a:t>
            </a:r>
            <a:endParaRPr lang="en-US" sz="2000" b="0" i="0" dirty="0">
              <a:solidFill>
                <a:srgbClr val="1A1A1F"/>
              </a:solidFill>
              <a:effectLst/>
              <a:latin typeface="Helvetica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1A1A1F"/>
                </a:solidFill>
                <a:effectLst/>
                <a:latin typeface="Helvetica" pitchFamily="2" charset="0"/>
              </a:rPr>
              <a:t>But in the end </a:t>
            </a:r>
            <a:r>
              <a:rPr lang="en-US" sz="2000" dirty="0">
                <a:solidFill>
                  <a:srgbClr val="1A1A1F"/>
                </a:solidFill>
                <a:latin typeface="Helvetica" pitchFamily="2" charset="0"/>
              </a:rPr>
              <a:t>they failed to have the impact on society that was predicted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A1A1F"/>
                </a:solidFill>
                <a:latin typeface="Helvetica" pitchFamily="2" charset="0"/>
                <a:cs typeface="Arial" panose="020B0604020202020204" pitchFamily="34" charset="0"/>
              </a:rPr>
              <a:t>They lacked </a:t>
            </a:r>
            <a:r>
              <a:rPr lang="en-US" sz="2000" i="1" dirty="0">
                <a:solidFill>
                  <a:srgbClr val="1A1A1F"/>
                </a:solidFill>
                <a:latin typeface="Helvetica" pitchFamily="2" charset="0"/>
                <a:cs typeface="Arial" panose="020B0604020202020204" pitchFamily="34" charset="0"/>
              </a:rPr>
              <a:t>common sense </a:t>
            </a:r>
            <a:r>
              <a:rPr lang="en-US" sz="2000" dirty="0">
                <a:solidFill>
                  <a:srgbClr val="1A1A1F"/>
                </a:solidFill>
                <a:latin typeface="Helvetica" pitchFamily="2" charset="0"/>
                <a:cs typeface="Arial" panose="020B0604020202020204" pitchFamily="34" charset="0"/>
              </a:rPr>
              <a:t>in making decisions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A1A1F"/>
                </a:solidFill>
                <a:latin typeface="Helvetica" pitchFamily="2" charset="0"/>
                <a:cs typeface="Arial" panose="020B0604020202020204" pitchFamily="34" charset="0"/>
              </a:rPr>
              <a:t>Could not explain the </a:t>
            </a:r>
            <a:r>
              <a:rPr lang="en-US" sz="2000" i="1" dirty="0">
                <a:solidFill>
                  <a:srgbClr val="1A1A1F"/>
                </a:solidFill>
                <a:latin typeface="Helvetica" pitchFamily="2" charset="0"/>
                <a:cs typeface="Arial" panose="020B0604020202020204" pitchFamily="34" charset="0"/>
              </a:rPr>
              <a:t>logic behind a decision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A1A1F"/>
                </a:solidFill>
                <a:latin typeface="Helvetica" pitchFamily="2" charset="0"/>
                <a:cs typeface="Arial" panose="020B0604020202020204" pitchFamily="34" charset="0"/>
              </a:rPr>
              <a:t>They were </a:t>
            </a:r>
            <a:r>
              <a:rPr lang="en-US" sz="2000" i="1" dirty="0">
                <a:solidFill>
                  <a:srgbClr val="1A1A1F"/>
                </a:solidFill>
                <a:latin typeface="Helvetica" pitchFamily="2" charset="0"/>
                <a:cs typeface="Arial" panose="020B0604020202020204" pitchFamily="34" charset="0"/>
              </a:rPr>
              <a:t>inflexible</a:t>
            </a:r>
            <a:r>
              <a:rPr lang="en-US" sz="2000" dirty="0">
                <a:solidFill>
                  <a:srgbClr val="1A1A1F"/>
                </a:solidFill>
                <a:latin typeface="Helvetica" pitchFamily="2" charset="0"/>
                <a:cs typeface="Arial" panose="020B0604020202020204" pitchFamily="34" charset="0"/>
              </a:rPr>
              <a:t> to a changing environment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191136"/>
            <a:ext cx="92202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Z:\PP Assistants\Formal_Viterbi_CardOnTra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408" y="5867400"/>
            <a:ext cx="2362200" cy="82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dward A Feigenbaum">
            <a:extLst>
              <a:ext uri="{FF2B5EF4-FFF2-40B4-BE49-F238E27FC236}">
                <a16:creationId xmlns:a16="http://schemas.microsoft.com/office/drawing/2014/main" id="{1AE9F86A-8195-9E24-F190-7061D0F90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170918"/>
            <a:ext cx="2178114" cy="205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2EFFCB-F9C4-45AE-B6B8-AB6905199242}"/>
              </a:ext>
            </a:extLst>
          </p:cNvPr>
          <p:cNvSpPr txBox="1"/>
          <p:nvPr/>
        </p:nvSpPr>
        <p:spPr>
          <a:xfrm>
            <a:off x="10058400" y="2299746"/>
            <a:ext cx="1920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Turing Winner #29</a:t>
            </a:r>
          </a:p>
        </p:txBody>
      </p:sp>
    </p:spTree>
    <p:extLst>
      <p:ext uri="{BB962C8B-B14F-4D97-AF65-F5344CB8AC3E}">
        <p14:creationId xmlns:p14="http://schemas.microsoft.com/office/powerpoint/2010/main" val="662908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5647"/>
            <a:ext cx="10668000" cy="1007428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Crisis Leads to the field of Software Engineering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451468"/>
            <a:ext cx="8915400" cy="47244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1960s and 70s saw many large systems projects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of these contributed to vast cost overruns and long delays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such example was IBM’’s OS/360 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operating system, overseen by Fred Brooks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made a multimillion-dollar mistake of not developing a coherent architecture before starting development</a:t>
            </a:r>
            <a:endParaRPr lang="en-US" sz="2000" b="0" i="0" dirty="0">
              <a:solidFill>
                <a:srgbClr val="2021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Brooks was the dedication speaker for the </a:t>
            </a:r>
            <a:r>
              <a:rPr lang="en-US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Salvatori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Computer Science 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in 1976, where I had my office for most of my career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 an academic discipline, the NATO conference of 68-69, which included 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other T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uring winners: Dijkstra, Perlis, and </a:t>
            </a:r>
            <a:r>
              <a:rPr lang="en-US" sz="2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Naur</a:t>
            </a:r>
            <a:endParaRPr lang="en-US" sz="2000" b="0" i="0" dirty="0">
              <a:solidFill>
                <a:srgbClr val="2021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1973 Boehm predicted that software costs would overwhelm hardware costs.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chair I recruited and hired him in 1993 and we wrote</a:t>
            </a:r>
          </a:p>
          <a:p>
            <a:pPr lvl="1" algn="l"/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 research papers together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295400"/>
            <a:ext cx="92202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Z:\PP Assistants\Formal_Viterbi_CardOnTra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408" y="5867400"/>
            <a:ext cx="2362200" cy="82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rederick Brooks">
            <a:extLst>
              <a:ext uri="{FF2B5EF4-FFF2-40B4-BE49-F238E27FC236}">
                <a16:creationId xmlns:a16="http://schemas.microsoft.com/office/drawing/2014/main" id="{64C3B71C-A5AF-8C09-59E6-3612483E0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278388"/>
            <a:ext cx="27813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D909E2-DC58-7D9C-7AF8-79E9BE6FF155}"/>
              </a:ext>
            </a:extLst>
          </p:cNvPr>
          <p:cNvSpPr txBox="1"/>
          <p:nvPr/>
        </p:nvSpPr>
        <p:spPr>
          <a:xfrm>
            <a:off x="9473938" y="3157979"/>
            <a:ext cx="1880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Fred Brooks</a:t>
            </a:r>
          </a:p>
          <a:p>
            <a:r>
              <a:rPr lang="en-US" dirty="0"/>
              <a:t>Turing winner #34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7FFFD9-1CAA-4393-4802-0D75BD6B4A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278414"/>
            <a:ext cx="3886199" cy="14157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594F56-1F34-E6BC-038F-EB035A6DF3A1}"/>
              </a:ext>
            </a:extLst>
          </p:cNvPr>
          <p:cNvSpPr txBox="1"/>
          <p:nvPr/>
        </p:nvSpPr>
        <p:spPr>
          <a:xfrm>
            <a:off x="6004367" y="6220451"/>
            <a:ext cx="14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My first book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F486CF7-3528-BAC1-6003-6CE0B3BC9C30}"/>
              </a:ext>
            </a:extLst>
          </p:cNvPr>
          <p:cNvCxnSpPr/>
          <p:nvPr/>
        </p:nvCxnSpPr>
        <p:spPr>
          <a:xfrm flipV="1">
            <a:off x="7429629" y="5715000"/>
            <a:ext cx="1485771" cy="565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331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25647"/>
            <a:ext cx="8610600" cy="1007428"/>
          </a:xfrm>
        </p:spPr>
        <p:txBody>
          <a:bodyPr>
            <a:normAutofit/>
          </a:bodyPr>
          <a:lstStyle/>
          <a:p>
            <a:pPr algn="l"/>
            <a:br>
              <a:rPr lang="en-US" sz="3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Decade as Chair of CS, 1990 - 1999</a:t>
            </a:r>
            <a:br>
              <a:rPr lang="en-US" sz="3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600203"/>
            <a:ext cx="8751216" cy="487679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1D35"/>
                </a:solidFill>
                <a:latin typeface="Google Sans"/>
              </a:rPr>
              <a:t>Faculty Hiring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1D35"/>
                </a:solidFill>
                <a:latin typeface="Google Sans"/>
              </a:rPr>
              <a:t>Maja </a:t>
            </a:r>
            <a:r>
              <a:rPr lang="en-US" sz="2000" dirty="0" err="1">
                <a:solidFill>
                  <a:srgbClr val="001D35"/>
                </a:solidFill>
                <a:latin typeface="Google Sans"/>
              </a:rPr>
              <a:t>Mataric</a:t>
            </a:r>
            <a:r>
              <a:rPr lang="en-US" sz="2000" dirty="0">
                <a:solidFill>
                  <a:srgbClr val="001D35"/>
                </a:solidFill>
                <a:latin typeface="Google Sans"/>
              </a:rPr>
              <a:t>, </a:t>
            </a:r>
            <a:r>
              <a:rPr lang="en-US" sz="2000" dirty="0" err="1">
                <a:solidFill>
                  <a:srgbClr val="001D35"/>
                </a:solidFill>
                <a:latin typeface="Google Sans"/>
              </a:rPr>
              <a:t>Jernej</a:t>
            </a:r>
            <a:r>
              <a:rPr lang="en-US" sz="20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000" dirty="0" err="1">
                <a:solidFill>
                  <a:srgbClr val="001D35"/>
                </a:solidFill>
                <a:latin typeface="Google Sans"/>
              </a:rPr>
              <a:t>Barbic</a:t>
            </a:r>
            <a:r>
              <a:rPr lang="en-US" sz="2000" dirty="0">
                <a:solidFill>
                  <a:srgbClr val="001D35"/>
                </a:solidFill>
                <a:latin typeface="Google Sans"/>
              </a:rPr>
              <a:t>, </a:t>
            </a:r>
            <a:r>
              <a:rPr lang="en-US" sz="2000" dirty="0" err="1">
                <a:solidFill>
                  <a:srgbClr val="001D35"/>
                </a:solidFill>
                <a:latin typeface="Google Sans"/>
              </a:rPr>
              <a:t>Neno</a:t>
            </a:r>
            <a:r>
              <a:rPr lang="en-US" sz="20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000" dirty="0" err="1">
                <a:solidFill>
                  <a:srgbClr val="001D35"/>
                </a:solidFill>
                <a:latin typeface="Google Sans"/>
              </a:rPr>
              <a:t>Medvidovic</a:t>
            </a:r>
            <a:r>
              <a:rPr lang="en-US" sz="2000" dirty="0">
                <a:solidFill>
                  <a:srgbClr val="001D35"/>
                </a:solidFill>
                <a:latin typeface="Google Sans"/>
              </a:rPr>
              <a:t>, G.J. </a:t>
            </a:r>
            <a:r>
              <a:rPr lang="en-US" sz="2000" dirty="0" err="1">
                <a:solidFill>
                  <a:srgbClr val="001D35"/>
                </a:solidFill>
                <a:latin typeface="Google Sans"/>
              </a:rPr>
              <a:t>Halfond</a:t>
            </a:r>
            <a:r>
              <a:rPr lang="en-US" sz="2000" dirty="0">
                <a:solidFill>
                  <a:srgbClr val="001D35"/>
                </a:solidFill>
                <a:latin typeface="Google Sans"/>
              </a:rPr>
              <a:t>, Leana </a:t>
            </a:r>
            <a:r>
              <a:rPr lang="en-US" sz="2000" dirty="0" err="1">
                <a:solidFill>
                  <a:srgbClr val="001D35"/>
                </a:solidFill>
                <a:latin typeface="Google Sans"/>
              </a:rPr>
              <a:t>Golubchik</a:t>
            </a:r>
            <a:r>
              <a:rPr lang="en-US" sz="2000" dirty="0">
                <a:solidFill>
                  <a:srgbClr val="001D35"/>
                </a:solidFill>
                <a:latin typeface="Google Sans"/>
              </a:rPr>
              <a:t>, Victor </a:t>
            </a:r>
            <a:r>
              <a:rPr lang="en-US" sz="2000" dirty="0" err="1">
                <a:solidFill>
                  <a:srgbClr val="001D35"/>
                </a:solidFill>
                <a:latin typeface="Google Sans"/>
              </a:rPr>
              <a:t>Adamchik</a:t>
            </a:r>
            <a:r>
              <a:rPr lang="en-US" sz="2000" dirty="0">
                <a:solidFill>
                  <a:srgbClr val="001D35"/>
                </a:solidFill>
                <a:latin typeface="Google Sans"/>
              </a:rPr>
              <a:t>, Barry Boehm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1D35"/>
                </a:solidFill>
                <a:latin typeface="Google Sans"/>
              </a:rPr>
              <a:t>Joining together CS, ISI and ICT into a unified group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1D35"/>
                </a:solidFill>
                <a:latin typeface="Google Sans"/>
              </a:rPr>
              <a:t>ISI and ICT faculty appointments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1D35"/>
                </a:solidFill>
                <a:latin typeface="Google Sans"/>
              </a:rPr>
              <a:t>The web comes into prominence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1D35"/>
                </a:solidFill>
                <a:latin typeface="Google Sans"/>
              </a:rPr>
              <a:t>Our first dept web site in 1995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1D35"/>
                </a:solidFill>
                <a:latin typeface="Google Sans"/>
              </a:rPr>
              <a:t>Introduced Web courses: graduate and undergraduate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1D35"/>
                </a:solidFill>
                <a:latin typeface="Google Sans"/>
              </a:rPr>
              <a:t>Created our CS Advisory Board with funds for teaching faculty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1D35"/>
                </a:solidFill>
                <a:latin typeface="Google Sans"/>
              </a:rPr>
              <a:t>Microsoft million dollar dept. equipment grant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1D35"/>
                </a:solidFill>
                <a:latin typeface="Google Sans"/>
              </a:rPr>
              <a:t>Some of my later administrative activities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1D35"/>
                </a:solidFill>
                <a:latin typeface="Google Sans"/>
              </a:rPr>
              <a:t>Chair of the Engineering Faculty Council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1D35"/>
                </a:solidFill>
                <a:latin typeface="Google Sans"/>
              </a:rPr>
              <a:t>Working with our distance engineering network DEN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1D35"/>
              </a:solidFill>
              <a:latin typeface="Google Sans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1D35"/>
              </a:solidFill>
              <a:latin typeface="Google Sans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001D35"/>
              </a:solidFill>
              <a:effectLst/>
              <a:latin typeface="Google Sans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001D35"/>
              </a:solidFill>
              <a:effectLst/>
              <a:latin typeface="Google Sans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295400"/>
            <a:ext cx="92202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Z:\PP Assistants\Formal_Viterbi_CardOnTra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408" y="5867400"/>
            <a:ext cx="2362200" cy="82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ir Tim Berners-Lee">
            <a:extLst>
              <a:ext uri="{FF2B5EF4-FFF2-40B4-BE49-F238E27FC236}">
                <a16:creationId xmlns:a16="http://schemas.microsoft.com/office/drawing/2014/main" id="{E4600364-EAF1-6F35-EEEF-7FA75E661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408" y="304803"/>
            <a:ext cx="2183892" cy="203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B210A9-FDBB-1030-3081-35299EF65C75}"/>
              </a:ext>
            </a:extLst>
          </p:cNvPr>
          <p:cNvSpPr txBox="1"/>
          <p:nvPr/>
        </p:nvSpPr>
        <p:spPr>
          <a:xfrm>
            <a:off x="9741408" y="2438400"/>
            <a:ext cx="1880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 Berners-Lee</a:t>
            </a:r>
          </a:p>
          <a:p>
            <a:r>
              <a:rPr lang="en-US" dirty="0"/>
              <a:t>Turing winner #51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80B49F-523B-BC4B-AD35-FE413679BE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112" y="3389533"/>
            <a:ext cx="4144495" cy="299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6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5647"/>
            <a:ext cx="10668000" cy="100742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USC HAS BEEN A WONDERFUL PLACE</a:t>
            </a:r>
            <a:br>
              <a:rPr lang="en-US" sz="3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work with students, with colleagues, to teach, and to do research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295400"/>
            <a:ext cx="92202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Z:\PP Assistants\Formal_Viterbi_CardOnTra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408" y="5867400"/>
            <a:ext cx="2362200" cy="82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nce a Trojan, Always a Trojan #Trojan #USC">
            <a:extLst>
              <a:ext uri="{FF2B5EF4-FFF2-40B4-BE49-F238E27FC236}">
                <a16:creationId xmlns:a16="http://schemas.microsoft.com/office/drawing/2014/main" id="{638D7DDA-AF56-D585-BCE6-347370718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33075"/>
            <a:ext cx="2350006" cy="235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rojan School Ornament ...">
            <a:extLst>
              <a:ext uri="{FF2B5EF4-FFF2-40B4-BE49-F238E27FC236}">
                <a16:creationId xmlns:a16="http://schemas.microsoft.com/office/drawing/2014/main" id="{3CC9B43A-502D-3B93-2007-15BFD0BD4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3"/>
            <a:ext cx="2133600" cy="208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intage USC University Southern ...">
            <a:extLst>
              <a:ext uri="{FF2B5EF4-FFF2-40B4-BE49-F238E27FC236}">
                <a16:creationId xmlns:a16="http://schemas.microsoft.com/office/drawing/2014/main" id="{4D5509C9-D982-B5CF-FF7E-F448E2F21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978" y="3770890"/>
            <a:ext cx="2530222" cy="25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Once a Trojan, Always a Trojan — S ...">
            <a:extLst>
              <a:ext uri="{FF2B5EF4-FFF2-40B4-BE49-F238E27FC236}">
                <a16:creationId xmlns:a16="http://schemas.microsoft.com/office/drawing/2014/main" id="{0BC0ED48-D1A5-0155-DE77-834A25B4C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711" y="3920755"/>
            <a:ext cx="32893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368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5647"/>
            <a:ext cx="7391400" cy="100742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to the Future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617" y="1571625"/>
            <a:ext cx="10134600" cy="47244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month USC hosted a Future of Computing seminar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forward 25 years into the future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30 minutes let me take you back to a time when there were: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computer science departments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personal computers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computer mouse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desktop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word processing software (typewriters)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Internet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web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cellphones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295400"/>
            <a:ext cx="92202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Z:\PP Assistants\Formal_Viterbi_CardOnTra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408" y="5867400"/>
            <a:ext cx="2362200" cy="82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rofile for Flux Capacitor">
            <a:extLst>
              <a:ext uri="{FF2B5EF4-FFF2-40B4-BE49-F238E27FC236}">
                <a16:creationId xmlns:a16="http://schemas.microsoft.com/office/drawing/2014/main" id="{065B0592-055D-48A3-4D53-584D0B708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228600"/>
            <a:ext cx="1879600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6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5647"/>
            <a:ext cx="6172200" cy="100742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Background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752600"/>
            <a:ext cx="9753600" cy="47244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1963 I programmed my first computer, an IBM 1620 in assembly language and FORTRAN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1964 I headed for a Ph.D. in mathematics at Univ. of Wisconsin – Madison,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1969 I graduated with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Ph.D. in computer science working on</a:t>
            </a:r>
          </a:p>
          <a:p>
            <a:pPr lvl="1" algn="l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mathematical symbol manipulation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life partner, Maryanne Cline, Ph.D. History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joined USC in Fall, 1973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295400"/>
            <a:ext cx="92202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Z:\PP Assistants\Formal_Viterbi_CardOnTra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408" y="5867400"/>
            <a:ext cx="2362200" cy="82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A63B625-E4FB-1BAF-C291-CEFCCDB55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383" y="2019370"/>
            <a:ext cx="2126991" cy="119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CB980B-3A95-7C9B-4CE6-F4676BD88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808" y="163830"/>
            <a:ext cx="2057400" cy="1714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F567E3-AD31-079A-985D-BC66DD83A3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567" y="3399263"/>
            <a:ext cx="4208481" cy="297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63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5647"/>
            <a:ext cx="10668000" cy="100742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 Science Departments Start to Grow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752600"/>
            <a:ext cx="10134600" cy="4724400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Purdue University gets the credit for being the first, formed in 1962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 as part of the division of mathematical science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USC a CS 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formed in 1968, joint with EE and Math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 analysis was a lynch pin of the program, as it was in many places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 joined in ‘73 there were 5 faculty with S. Ginsburg the only tenured prof.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Philosophical Issues arose: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CS a discipline? If so, is it a discipline of science, mathematics or engineering?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 such departments belong?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the college, engineering, within mathematics, separate school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departments soon followed, among them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Univ. of Wisconsin (‘64), Stanford (‘65), CMU (‘65), Cornell (‘65), UC Berkeley (‘68), MIT (EECS)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295400"/>
            <a:ext cx="92202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Z:\PP Assistants\Formal_Viterbi_CardOnTra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408" y="5867400"/>
            <a:ext cx="2362200" cy="82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030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5647"/>
            <a:ext cx="8458200" cy="1007428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Alan J. Perlis, First Turing Award Winner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752600"/>
            <a:ext cx="10134600" cy="47244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1D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ACM A.M. Turing Award, often called the "Nobel Prize of Computing,"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Awarded by </a:t>
            </a:r>
            <a:r>
              <a:rPr lang="en-US" sz="2000" dirty="0">
                <a:solidFill>
                  <a:srgbClr val="001D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Association for Computing Machinery's (ACM) most </a:t>
            </a:r>
          </a:p>
          <a:p>
            <a:pPr lvl="1" algn="l"/>
            <a:r>
              <a:rPr lang="en-US" sz="2000" dirty="0">
                <a:solidFill>
                  <a:srgbClr val="001D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prestigious technical award, recognizing individuals for major, </a:t>
            </a:r>
          </a:p>
          <a:p>
            <a:pPr lvl="1" algn="l"/>
            <a:r>
              <a:rPr lang="en-US" sz="2000" dirty="0">
                <a:solidFill>
                  <a:srgbClr val="001D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lasting contributions to the field of computing 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met him in 1969 when he helped found the department of computer science at CMU and I interviewed there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 he was president of ACM and in that role he was influential in defining the new field of computer science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later moved to Yale to start their computer science department</a:t>
            </a:r>
          </a:p>
          <a:p>
            <a:pPr algn="l"/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295400"/>
            <a:ext cx="92202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Z:\PP Assistants\Formal_Viterbi_CardOnTra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408" y="5867400"/>
            <a:ext cx="2362200" cy="82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. J. Perlis ">
            <a:extLst>
              <a:ext uri="{FF2B5EF4-FFF2-40B4-BE49-F238E27FC236}">
                <a16:creationId xmlns:a16="http://schemas.microsoft.com/office/drawing/2014/main" id="{AB3F60D3-2DFB-4CD5-23AB-09A53ABB4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522" y="163830"/>
            <a:ext cx="27813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407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25647"/>
            <a:ext cx="7391400" cy="100742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Machines to Love in the ‘60s-70s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752600"/>
            <a:ext cx="10134600" cy="47244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mainframe was king!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1960s IBM was often referred to as “Snow White” with the other computer manufacturers jokingly called the “Seven Dwarfs”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Burroughs, UNIVAC, NCR, CDC, Honeywell, General Electric and RCA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two of my summers I worked for IBM on their 7090/7094 series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Wisconsin I used CDC 1604 mainframe and a Burroughs 5500 stack machine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 arrived at USC the engineering school had only a small IBM 360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Punch cards were sold in vending machines in Powell Hall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295400"/>
            <a:ext cx="92202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Z:\PP Assistants\Formal_Viterbi_CardOnTra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408" y="5867400"/>
            <a:ext cx="2362200" cy="82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5000">
            <a:extLst>
              <a:ext uri="{FF2B5EF4-FFF2-40B4-BE49-F238E27FC236}">
                <a16:creationId xmlns:a16="http://schemas.microsoft.com/office/drawing/2014/main" id="{06F43540-1BF4-D109-6693-3A5E2C4DA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96487"/>
            <a:ext cx="3429000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729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1928"/>
            <a:ext cx="10668000" cy="837976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A.I. Gets Going in the 50s-60s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293" y="1219200"/>
            <a:ext cx="10134600" cy="3428988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McCarthy, MIT, </a:t>
            </a:r>
            <a:r>
              <a:rPr lang="en-US" sz="2000" b="0" i="0" dirty="0">
                <a:solidFill>
                  <a:srgbClr val="1A1A1F"/>
                </a:solidFill>
                <a:effectLst/>
                <a:latin typeface="Helvetica" pitchFamily="2" charset="0"/>
              </a:rPr>
              <a:t>coined the term </a:t>
            </a:r>
            <a:r>
              <a:rPr lang="en-US" sz="2000" b="0" i="1" dirty="0">
                <a:solidFill>
                  <a:srgbClr val="1A1A1F"/>
                </a:solidFill>
                <a:effectLst/>
                <a:latin typeface="Helvetica" pitchFamily="2" charset="0"/>
              </a:rPr>
              <a:t>artificial intelligence </a:t>
            </a:r>
            <a:r>
              <a:rPr lang="en-US" sz="2000" b="0" i="0" dirty="0">
                <a:solidFill>
                  <a:srgbClr val="1A1A1F"/>
                </a:solidFill>
                <a:effectLst/>
                <a:latin typeface="Helvetica" pitchFamily="2" charset="0"/>
              </a:rPr>
              <a:t>in1956 and introduced us to Lisp (list Processing)</a:t>
            </a:r>
            <a:endParaRPr lang="en-US" sz="2000" dirty="0">
              <a:solidFill>
                <a:srgbClr val="0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Marvin Minsky, also MIT in</a:t>
            </a:r>
            <a:r>
              <a:rPr lang="en-US" sz="2000" b="0" i="0" dirty="0">
                <a:solidFill>
                  <a:srgbClr val="1A1A1F"/>
                </a:solidFill>
                <a:effectLst/>
                <a:latin typeface="Helvetica" pitchFamily="2" charset="0"/>
              </a:rPr>
              <a:t> his 1960 paper, “</a:t>
            </a:r>
            <a:r>
              <a:rPr lang="en-US" sz="2000" b="0" i="0" u="none" strike="noStrike" dirty="0">
                <a:solidFill>
                  <a:srgbClr val="0093D0"/>
                </a:solidFill>
                <a:effectLst/>
                <a:latin typeface="Helvetica" pitchFamily="2" charset="0"/>
                <a:hlinkClick r:id="rId3"/>
              </a:rPr>
              <a:t>Steps toward Artificial Intelligence</a:t>
            </a:r>
            <a:r>
              <a:rPr lang="en-US" sz="2000" b="0" i="0" dirty="0">
                <a:solidFill>
                  <a:srgbClr val="1A1A1F"/>
                </a:solidFill>
                <a:effectLst/>
                <a:latin typeface="Helvetica" pitchFamily="2" charset="0"/>
              </a:rPr>
              <a:t>,”  established symbol manipulation—divided into heuristic search, pattern recognition, learning, planning, and induction—to be at the center of A.I.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Allen Newell, works on understanding and modeling human cognition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Herbert Simon develops heuristic programming; wins Nobel prize in economics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Feigenbaum applied A.I. to  expert systems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USC, A.I. researchers worked on chess playing programs and included a chess grandmaster as an advisor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71050" y="1099904"/>
            <a:ext cx="92202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Z:\PP Assistants\Formal_Viterbi_CardOnTran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408" y="5867400"/>
            <a:ext cx="2362200" cy="82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llen Newell ">
            <a:extLst>
              <a:ext uri="{FF2B5EF4-FFF2-40B4-BE49-F238E27FC236}">
                <a16:creationId xmlns:a16="http://schemas.microsoft.com/office/drawing/2014/main" id="{FD1D9430-8DF1-CF7C-FE68-261C914FD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75" y="5093378"/>
            <a:ext cx="1477071" cy="139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erbert A. Simon">
            <a:extLst>
              <a:ext uri="{FF2B5EF4-FFF2-40B4-BE49-F238E27FC236}">
                <a16:creationId xmlns:a16="http://schemas.microsoft.com/office/drawing/2014/main" id="{996338A4-3093-A2CB-4258-C7C750FB8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517" y="5090787"/>
            <a:ext cx="1390651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Edward A Feigenbaum">
            <a:extLst>
              <a:ext uri="{FF2B5EF4-FFF2-40B4-BE49-F238E27FC236}">
                <a16:creationId xmlns:a16="http://schemas.microsoft.com/office/drawing/2014/main" id="{2D0C9A61-974E-6312-C5CD-B975ADF88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788" y="5090786"/>
            <a:ext cx="1390652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Marvin Minsky ">
            <a:extLst>
              <a:ext uri="{FF2B5EF4-FFF2-40B4-BE49-F238E27FC236}">
                <a16:creationId xmlns:a16="http://schemas.microsoft.com/office/drawing/2014/main" id="{AA0D103B-19F4-3438-B6D6-6D67C9C42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143" y="5090787"/>
            <a:ext cx="1444530" cy="136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John McCarthy">
            <a:extLst>
              <a:ext uri="{FF2B5EF4-FFF2-40B4-BE49-F238E27FC236}">
                <a16:creationId xmlns:a16="http://schemas.microsoft.com/office/drawing/2014/main" id="{BE572A1D-D934-7D18-89FB-791CA7681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21" y="5060028"/>
            <a:ext cx="1724591" cy="139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3E7FC0-2D31-252B-502D-823BE3CD06A7}"/>
              </a:ext>
            </a:extLst>
          </p:cNvPr>
          <p:cNvSpPr txBox="1"/>
          <p:nvPr/>
        </p:nvSpPr>
        <p:spPr>
          <a:xfrm>
            <a:off x="1063358" y="6489513"/>
            <a:ext cx="787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McCarthy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3DA10D-1475-8149-EF53-0FB4D4150DEC}"/>
              </a:ext>
            </a:extLst>
          </p:cNvPr>
          <p:cNvSpPr txBox="1"/>
          <p:nvPr/>
        </p:nvSpPr>
        <p:spPr>
          <a:xfrm>
            <a:off x="2850141" y="6489513"/>
            <a:ext cx="631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Minsky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9F5C4E-D90D-7415-7CF1-B7CE62043573}"/>
              </a:ext>
            </a:extLst>
          </p:cNvPr>
          <p:cNvSpPr txBox="1"/>
          <p:nvPr/>
        </p:nvSpPr>
        <p:spPr>
          <a:xfrm>
            <a:off x="4572000" y="6489512"/>
            <a:ext cx="616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Newell</a:t>
            </a:r>
            <a:endParaRPr 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CB8864-5DBF-55F6-24F1-9AE194E75F3B}"/>
              </a:ext>
            </a:extLst>
          </p:cNvPr>
          <p:cNvSpPr txBox="1"/>
          <p:nvPr/>
        </p:nvSpPr>
        <p:spPr>
          <a:xfrm>
            <a:off x="6398571" y="6471619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Simon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CBCF64-231F-6A03-0C25-223AFA840F85}"/>
              </a:ext>
            </a:extLst>
          </p:cNvPr>
          <p:cNvSpPr txBox="1"/>
          <p:nvPr/>
        </p:nvSpPr>
        <p:spPr>
          <a:xfrm>
            <a:off x="8225142" y="6489511"/>
            <a:ext cx="9505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Feigenbaum</a:t>
            </a:r>
          </a:p>
        </p:txBody>
      </p:sp>
    </p:spTree>
    <p:extLst>
      <p:ext uri="{BB962C8B-B14F-4D97-AF65-F5344CB8AC3E}">
        <p14:creationId xmlns:p14="http://schemas.microsoft.com/office/powerpoint/2010/main" val="3583426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5647"/>
            <a:ext cx="10668000" cy="100742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Early CS Research Themes</a:t>
            </a:r>
            <a:br>
              <a:rPr lang="en-US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of Algorithms &amp; Programming Languages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752600"/>
            <a:ext cx="10134600" cy="47244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Knuth establishes “Analysis of Algorithms” as a field </a:t>
            </a:r>
          </a:p>
          <a:p>
            <a:pPr algn="l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computer science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 Knuth’s The Art of Computer Programming vols 1, 2 and 3 </a:t>
            </a:r>
          </a:p>
          <a:p>
            <a:pPr lvl="1" algn="l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were published in ‘68, ‘69 and ’73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algorithms as a fundamental field of CS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 1 Fundamental Algorithms,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 2 Semi Numerical Algorithms,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 3 Sorting and Searching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managed to get referenced for my work in his vol. 2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managed to receive one of his $2.56 checks for an error I found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of my first courses at USC was a graduate course on algorithms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now a sophomore level class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295400"/>
            <a:ext cx="92202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Z:\PP Assistants\Formal_Viterbi_CardOnTra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408" y="5867400"/>
            <a:ext cx="2362200" cy="82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onald E. Knuth">
            <a:extLst>
              <a:ext uri="{FF2B5EF4-FFF2-40B4-BE49-F238E27FC236}">
                <a16:creationId xmlns:a16="http://schemas.microsoft.com/office/drawing/2014/main" id="{97704B09-9AD8-D818-B3E6-164398D70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548" y="163830"/>
            <a:ext cx="27813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D3B85B-AE3F-7B02-16CE-43652F85C3C2}"/>
              </a:ext>
            </a:extLst>
          </p:cNvPr>
          <p:cNvSpPr txBox="1"/>
          <p:nvPr/>
        </p:nvSpPr>
        <p:spPr>
          <a:xfrm>
            <a:off x="9268338" y="3054547"/>
            <a:ext cx="1763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 Knuth</a:t>
            </a:r>
          </a:p>
          <a:p>
            <a:r>
              <a:rPr lang="en-US" dirty="0"/>
              <a:t>Turing winner #9</a:t>
            </a:r>
          </a:p>
        </p:txBody>
      </p:sp>
    </p:spTree>
    <p:extLst>
      <p:ext uri="{BB962C8B-B14F-4D97-AF65-F5344CB8AC3E}">
        <p14:creationId xmlns:p14="http://schemas.microsoft.com/office/powerpoint/2010/main" val="3602690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5647"/>
            <a:ext cx="10668000" cy="100742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Early CS Research Themes</a:t>
            </a:r>
            <a:br>
              <a:rPr lang="en-US" sz="3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of Algorithms &amp; Programming Languages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304" y="1519294"/>
            <a:ext cx="4648200" cy="2747906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1957: FORTRAN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(BACKUS)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1958: LISP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(MCCARTHY)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1959: COBOL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1960: ALGOL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1964: BASIC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1970: PASCAL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(WIRTH)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1972: SMALLTALK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(KAY)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295400"/>
            <a:ext cx="92202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Z:\PP Assistants\Formal_Viterbi_CardOnTra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408" y="5867400"/>
            <a:ext cx="2362200" cy="82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7D604018-5D15-E07B-94CF-B681E0B087D2}"/>
              </a:ext>
            </a:extLst>
          </p:cNvPr>
          <p:cNvSpPr txBox="1">
            <a:spLocks/>
          </p:cNvSpPr>
          <p:nvPr/>
        </p:nvSpPr>
        <p:spPr>
          <a:xfrm>
            <a:off x="5147550" y="1519294"/>
            <a:ext cx="5035296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1972: C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(RITCHIE, THOMPSON)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1980: ADA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1983: C++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1987: PERL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1991: PYTHON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1995: JAVA, JAVASCRIPT, PHP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 descr="John McCarthy">
            <a:extLst>
              <a:ext uri="{FF2B5EF4-FFF2-40B4-BE49-F238E27FC236}">
                <a16:creationId xmlns:a16="http://schemas.microsoft.com/office/drawing/2014/main" id="{4D1C8B80-AF2B-8964-1A37-21B871ED7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404" y="4327729"/>
            <a:ext cx="1869780" cy="151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John Backus ">
            <a:extLst>
              <a:ext uri="{FF2B5EF4-FFF2-40B4-BE49-F238E27FC236}">
                <a16:creationId xmlns:a16="http://schemas.microsoft.com/office/drawing/2014/main" id="{62041A31-34F2-FB1E-FCDC-7CA17C705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57" y="4267200"/>
            <a:ext cx="1631197" cy="154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Niklaus E. Wirth">
            <a:extLst>
              <a:ext uri="{FF2B5EF4-FFF2-40B4-BE49-F238E27FC236}">
                <a16:creationId xmlns:a16="http://schemas.microsoft.com/office/drawing/2014/main" id="{ABCEE531-0CF3-1E2B-413E-BFC72676B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518" y="4327729"/>
            <a:ext cx="1631196" cy="154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08C9EB-5CF3-6121-1D04-7A8EA667660F}"/>
              </a:ext>
            </a:extLst>
          </p:cNvPr>
          <p:cNvSpPr txBox="1"/>
          <p:nvPr/>
        </p:nvSpPr>
        <p:spPr>
          <a:xfrm>
            <a:off x="419548" y="6013525"/>
            <a:ext cx="2175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JOHN BACKUS</a:t>
            </a:r>
          </a:p>
          <a:p>
            <a:r>
              <a:rPr lang="en-US" dirty="0"/>
              <a:t>TURING WINNER #12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8EE32D-E9F7-F9FC-E4BB-474E3BBBFE66}"/>
              </a:ext>
            </a:extLst>
          </p:cNvPr>
          <p:cNvSpPr txBox="1"/>
          <p:nvPr/>
        </p:nvSpPr>
        <p:spPr>
          <a:xfrm>
            <a:off x="3001384" y="6078071"/>
            <a:ext cx="2058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JOHN MCCARTHY</a:t>
            </a:r>
          </a:p>
          <a:p>
            <a:r>
              <a:rPr lang="en-US" dirty="0"/>
              <a:t>TURING WINNER #6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983C51-517A-D277-9BCF-27FCA35A9343}"/>
              </a:ext>
            </a:extLst>
          </p:cNvPr>
          <p:cNvSpPr txBox="1"/>
          <p:nvPr/>
        </p:nvSpPr>
        <p:spPr>
          <a:xfrm>
            <a:off x="5620518" y="6058342"/>
            <a:ext cx="2175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NIKLAUS WIRTH</a:t>
            </a:r>
          </a:p>
          <a:p>
            <a:r>
              <a:rPr lang="en-US" dirty="0"/>
              <a:t>TURING WINNER #19</a:t>
            </a:r>
          </a:p>
        </p:txBody>
      </p:sp>
      <p:pic>
        <p:nvPicPr>
          <p:cNvPr id="1026" name="Picture 2" descr="Alan Kay">
            <a:extLst>
              <a:ext uri="{FF2B5EF4-FFF2-40B4-BE49-F238E27FC236}">
                <a16:creationId xmlns:a16="http://schemas.microsoft.com/office/drawing/2014/main" id="{4E382157-41C5-0C1D-D3D5-37D0F5D00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826" y="4327729"/>
            <a:ext cx="1631196" cy="154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D24EAC6-5C00-DBF0-4E8D-AB3357FD02E9}"/>
              </a:ext>
            </a:extLst>
          </p:cNvPr>
          <p:cNvSpPr txBox="1"/>
          <p:nvPr/>
        </p:nvSpPr>
        <p:spPr>
          <a:xfrm>
            <a:off x="7833724" y="6013524"/>
            <a:ext cx="2175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ALAN KAY</a:t>
            </a:r>
          </a:p>
          <a:p>
            <a:r>
              <a:rPr lang="en-US" dirty="0"/>
              <a:t>TURING WINNER #38</a:t>
            </a:r>
          </a:p>
        </p:txBody>
      </p:sp>
    </p:spTree>
    <p:extLst>
      <p:ext uri="{BB962C8B-B14F-4D97-AF65-F5344CB8AC3E}">
        <p14:creationId xmlns:p14="http://schemas.microsoft.com/office/powerpoint/2010/main" val="4102469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3982</TotalTime>
  <Words>2810</Words>
  <Application>Microsoft Macintosh PowerPoint</Application>
  <PresentationFormat>Widescreen</PresentationFormat>
  <Paragraphs>329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Georgia</vt:lpstr>
      <vt:lpstr>Google Sans</vt:lpstr>
      <vt:lpstr>Helvetica</vt:lpstr>
      <vt:lpstr>Office Theme</vt:lpstr>
      <vt:lpstr>My 50+ Years in Computer Science </vt:lpstr>
      <vt:lpstr>Back to the Future</vt:lpstr>
      <vt:lpstr>Some Background</vt:lpstr>
      <vt:lpstr>Computer Science Departments Start to Grow</vt:lpstr>
      <vt:lpstr>Alan J. Perlis, First Turing Award Winner</vt:lpstr>
      <vt:lpstr>Machines to Love in the ‘60s-70s</vt:lpstr>
      <vt:lpstr>A.I. Gets Going in the 50s-60s</vt:lpstr>
      <vt:lpstr>Two Early CS Research Themes Analysis of Algorithms &amp; Programming Languages</vt:lpstr>
      <vt:lpstr>Two Early CS Research Themes Analysis of Algorithms &amp; Programming Languages</vt:lpstr>
      <vt:lpstr>Tremendous Strides in Hardware 80s-90s</vt:lpstr>
      <vt:lpstr>Growth of UNIX, C and Open Source Software</vt:lpstr>
      <vt:lpstr>CS Theory Expands</vt:lpstr>
      <vt:lpstr>Leonard Adleman Father of DNA Computing</vt:lpstr>
      <vt:lpstr>CS Departments Anchored by Turing Winners</vt:lpstr>
      <vt:lpstr>Single Textbooks Define and Dominate  the Curriculum*</vt:lpstr>
      <vt:lpstr>A.I. Marches on in the 1980s (over hyped expectations)</vt:lpstr>
      <vt:lpstr>Software Crisis Leads to the field of Software Engineering</vt:lpstr>
      <vt:lpstr> My Decade as Chair of CS, 1990 - 1999 </vt:lpstr>
      <vt:lpstr>USC HAS BEEN A WONDERFUL PLACE to work with students, with colleagues, to teach, and to do research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Professional Programs</dc:creator>
  <cp:lastModifiedBy>Ellis Horowitz</cp:lastModifiedBy>
  <cp:revision>163</cp:revision>
  <dcterms:created xsi:type="dcterms:W3CDTF">2014-02-10T22:07:50Z</dcterms:created>
  <dcterms:modified xsi:type="dcterms:W3CDTF">2025-04-15T18:02:58Z</dcterms:modified>
</cp:coreProperties>
</file>